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Nunito"/>
      <p:regular r:id="rId22"/>
      <p:bold r:id="rId23"/>
      <p:italic r:id="rId24"/>
      <p:boldItalic r:id="rId25"/>
    </p:embeddedFont>
    <p:embeddedFont>
      <p:font typeface="Maven Pro"/>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regular.fntdata"/><Relationship Id="rId21" Type="http://schemas.openxmlformats.org/officeDocument/2006/relationships/slide" Target="slides/slide16.xml"/><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avenPro-regular.fntdata"/><Relationship Id="rId25" Type="http://schemas.openxmlformats.org/officeDocument/2006/relationships/font" Target="fonts/Nunito-boldItalic.fntdata"/><Relationship Id="rId27" Type="http://schemas.openxmlformats.org/officeDocument/2006/relationships/font" Target="fonts/Maven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c82ce7d8c4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c82ce7d8c4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c837c8c5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c837c8c5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c837c8c5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c837c8c5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c837c8c5e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c837c8c5e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c6f9c371b9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c6f9c371b9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837c8c5e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837c8c5e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c6f9c371b9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c6f9c371b9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c6f9c371b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c6f9c371b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c6f9c371b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c6f9c371b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c82ce7d8c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c82ce7d8c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82ce7d8c4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c82ce7d8c4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c82ce7d8c4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c82ce7d8c4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c82ce7d8c4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c82ce7d8c4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c82ce7d8c4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c82ce7d8c4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c837c8c5e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c837c8c5e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7343003" y="4453711"/>
            <a:ext cx="316800" cy="688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343003" y="4801723"/>
            <a:ext cx="316800" cy="340500"/>
          </a:xfrm>
          <a:prstGeom prst="round2SameRect">
            <a:avLst>
              <a:gd fmla="val 50000" name="adj1"/>
              <a:gd fmla="val 0" name="adj2"/>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801210" y="4453711"/>
            <a:ext cx="316800" cy="688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801210" y="4105700"/>
            <a:ext cx="316800" cy="1036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801210" y="4801723"/>
            <a:ext cx="316800" cy="340500"/>
          </a:xfrm>
          <a:prstGeom prst="round2SameRect">
            <a:avLst>
              <a:gd fmla="val 50000" name="adj1"/>
              <a:gd fmla="val 0" name="adj2"/>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259418" y="4453711"/>
            <a:ext cx="316800" cy="688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59418" y="3757688"/>
            <a:ext cx="316800" cy="1384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259418" y="4105700"/>
            <a:ext cx="316800" cy="1036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59418" y="4801723"/>
            <a:ext cx="316800" cy="340500"/>
          </a:xfrm>
          <a:prstGeom prst="round2SameRect">
            <a:avLst>
              <a:gd fmla="val 50000" name="adj1"/>
              <a:gd fmla="val 0" name="adj2"/>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717625" y="4453711"/>
            <a:ext cx="316800" cy="688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717625" y="3757688"/>
            <a:ext cx="316800" cy="1384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717625" y="4105700"/>
            <a:ext cx="316800" cy="1036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717625" y="3409675"/>
            <a:ext cx="316800" cy="1732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717625" y="4801723"/>
            <a:ext cx="316800" cy="340500"/>
          </a:xfrm>
          <a:prstGeom prst="round2SameRect">
            <a:avLst>
              <a:gd fmla="val 50000" name="adj1"/>
              <a:gd fmla="val 0" name="adj2"/>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2"/>
          <p:cNvGrpSpPr/>
          <p:nvPr/>
        </p:nvGrpSpPr>
        <p:grpSpPr>
          <a:xfrm>
            <a:off x="5043503" y="0"/>
            <a:ext cx="3814072" cy="3839102"/>
            <a:chOff x="5043503" y="0"/>
            <a:chExt cx="3814072" cy="3839102"/>
          </a:xfrm>
        </p:grpSpPr>
        <p:sp>
          <p:nvSpPr>
            <p:cNvPr id="25" name="Google Shape;25;p2"/>
            <p:cNvSpPr/>
            <p:nvPr/>
          </p:nvSpPr>
          <p:spPr>
            <a:xfrm>
              <a:off x="8460975" y="1817775"/>
              <a:ext cx="396600" cy="396600"/>
            </a:xfrm>
            <a:prstGeom prst="ellipse">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9830444">
              <a:off x="6469759" y="3480728"/>
              <a:ext cx="320148" cy="320148"/>
            </a:xfrm>
            <a:prstGeom prst="ellipse">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2"/>
            <p:cNvGrpSpPr/>
            <p:nvPr/>
          </p:nvGrpSpPr>
          <p:grpSpPr>
            <a:xfrm>
              <a:off x="7647812" y="2704283"/>
              <a:ext cx="635219" cy="635219"/>
              <a:chOff x="6725724" y="2701260"/>
              <a:chExt cx="1208101" cy="1208100"/>
            </a:xfrm>
          </p:grpSpPr>
          <p:sp>
            <p:nvSpPr>
              <p:cNvPr id="28" name="Google Shape;28;p2"/>
              <p:cNvSpPr/>
              <p:nvPr/>
            </p:nvSpPr>
            <p:spPr>
              <a:xfrm rot="5400000">
                <a:off x="6725725" y="2701260"/>
                <a:ext cx="1208100" cy="1208100"/>
              </a:xfrm>
              <a:prstGeom prst="ellipse">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2"/>
            <p:cNvSpPr/>
            <p:nvPr/>
          </p:nvSpPr>
          <p:spPr>
            <a:xfrm>
              <a:off x="8460975" y="1817775"/>
              <a:ext cx="396600" cy="396600"/>
            </a:xfrm>
            <a:prstGeom prst="pie">
              <a:avLst>
                <a:gd fmla="val 19376841" name="adj1"/>
                <a:gd fmla="val 1620000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952720" y="179238"/>
              <a:ext cx="873165" cy="873003"/>
              <a:chOff x="7754428" y="208725"/>
              <a:chExt cx="541800" cy="541800"/>
            </a:xfrm>
          </p:grpSpPr>
          <p:sp>
            <p:nvSpPr>
              <p:cNvPr id="33" name="Google Shape;33;p2"/>
              <p:cNvSpPr/>
              <p:nvPr/>
            </p:nvSpPr>
            <p:spPr>
              <a:xfrm rot="-8647347">
                <a:off x="7831319" y="285616"/>
                <a:ext cx="388018" cy="388018"/>
              </a:xfrm>
              <a:prstGeom prst="ellipse">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8647347">
                <a:off x="7831319" y="285616"/>
                <a:ext cx="388018" cy="388018"/>
              </a:xfrm>
              <a:prstGeom prst="pie">
                <a:avLst>
                  <a:gd fmla="val 19376841" name="adj1"/>
                  <a:gd fmla="val 12313574"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2"/>
            <p:cNvSpPr/>
            <p:nvPr/>
          </p:nvSpPr>
          <p:spPr>
            <a:xfrm>
              <a:off x="5399840" y="356365"/>
              <a:ext cx="2577000" cy="2577000"/>
            </a:xfrm>
            <a:prstGeom prst="ellipse">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2043858">
              <a:off x="5503813" y="460310"/>
              <a:ext cx="2369480" cy="2369480"/>
            </a:xfrm>
            <a:prstGeom prst="ellipse">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2044777">
              <a:off x="5911449" y="867729"/>
              <a:ext cx="1554223" cy="1554223"/>
            </a:xfrm>
            <a:prstGeom prst="ellipse">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9830444">
              <a:off x="6469759" y="3480727"/>
              <a:ext cx="320148" cy="320148"/>
            </a:xfrm>
            <a:prstGeom prst="pie">
              <a:avLst>
                <a:gd fmla="val 19376841" name="adj1"/>
                <a:gd fmla="val 1620000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 name="Google Shape;41;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rgbClr val="9900FF"/>
              </a:buClr>
              <a:buSzPts val="3600"/>
              <a:buNone/>
              <a:defRPr sz="3600">
                <a:solidFill>
                  <a:srgbClr val="9900FF"/>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2" name="Google Shape;42;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rgbClr val="351C75"/>
              </a:buClr>
              <a:buSzPts val="1600"/>
              <a:buNone/>
              <a:defRPr sz="1600">
                <a:solidFill>
                  <a:srgbClr val="351C75"/>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34" name="Shape 134"/>
        <p:cNvGrpSpPr/>
        <p:nvPr/>
      </p:nvGrpSpPr>
      <p:grpSpPr>
        <a:xfrm>
          <a:off x="0" y="0"/>
          <a:ext cx="0" cy="0"/>
          <a:chOff x="0" y="0"/>
          <a:chExt cx="0" cy="0"/>
        </a:xfrm>
      </p:grpSpPr>
      <p:grpSp>
        <p:nvGrpSpPr>
          <p:cNvPr id="135" name="Google Shape;135;p11"/>
          <p:cNvGrpSpPr/>
          <p:nvPr/>
        </p:nvGrpSpPr>
        <p:grpSpPr>
          <a:xfrm>
            <a:off x="52" y="4099200"/>
            <a:ext cx="9144036" cy="1044300"/>
            <a:chOff x="52" y="4099200"/>
            <a:chExt cx="9144036" cy="1044300"/>
          </a:xfrm>
        </p:grpSpPr>
        <p:grpSp>
          <p:nvGrpSpPr>
            <p:cNvPr id="136" name="Google Shape;136;p11"/>
            <p:cNvGrpSpPr/>
            <p:nvPr/>
          </p:nvGrpSpPr>
          <p:grpSpPr>
            <a:xfrm>
              <a:off x="52" y="4309200"/>
              <a:ext cx="231622" cy="834300"/>
              <a:chOff x="2688737" y="4301380"/>
              <a:chExt cx="231900" cy="834300"/>
            </a:xfrm>
          </p:grpSpPr>
          <p:sp>
            <p:nvSpPr>
              <p:cNvPr id="137" name="Google Shape;137;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11"/>
            <p:cNvGrpSpPr/>
            <p:nvPr/>
          </p:nvGrpSpPr>
          <p:grpSpPr>
            <a:xfrm>
              <a:off x="371406" y="4099200"/>
              <a:ext cx="231622" cy="1044300"/>
              <a:chOff x="2688737" y="4091380"/>
              <a:chExt cx="231900" cy="1044300"/>
            </a:xfrm>
          </p:grpSpPr>
          <p:sp>
            <p:nvSpPr>
              <p:cNvPr id="142" name="Google Shape;142;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11"/>
            <p:cNvGrpSpPr/>
            <p:nvPr/>
          </p:nvGrpSpPr>
          <p:grpSpPr>
            <a:xfrm>
              <a:off x="742761" y="4309200"/>
              <a:ext cx="231622" cy="834300"/>
              <a:chOff x="2688737" y="4301380"/>
              <a:chExt cx="231900" cy="834300"/>
            </a:xfrm>
          </p:grpSpPr>
          <p:sp>
            <p:nvSpPr>
              <p:cNvPr id="148" name="Google Shape;148;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11"/>
            <p:cNvGrpSpPr/>
            <p:nvPr/>
          </p:nvGrpSpPr>
          <p:grpSpPr>
            <a:xfrm>
              <a:off x="1114115" y="4518900"/>
              <a:ext cx="231622" cy="624600"/>
              <a:chOff x="2688737" y="4511080"/>
              <a:chExt cx="231900" cy="624600"/>
            </a:xfrm>
          </p:grpSpPr>
          <p:sp>
            <p:nvSpPr>
              <p:cNvPr id="153" name="Google Shape;153;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11"/>
            <p:cNvGrpSpPr/>
            <p:nvPr/>
          </p:nvGrpSpPr>
          <p:grpSpPr>
            <a:xfrm>
              <a:off x="1856753" y="4099200"/>
              <a:ext cx="231600" cy="1044300"/>
              <a:chOff x="1856753" y="4099200"/>
              <a:chExt cx="231600" cy="1044300"/>
            </a:xfrm>
          </p:grpSpPr>
          <p:sp>
            <p:nvSpPr>
              <p:cNvPr id="157" name="Google Shape;157;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11"/>
            <p:cNvGrpSpPr/>
            <p:nvPr/>
          </p:nvGrpSpPr>
          <p:grpSpPr>
            <a:xfrm>
              <a:off x="2228107" y="4309200"/>
              <a:ext cx="231600" cy="834300"/>
              <a:chOff x="2228107" y="4309200"/>
              <a:chExt cx="231600" cy="834300"/>
            </a:xfrm>
          </p:grpSpPr>
          <p:sp>
            <p:nvSpPr>
              <p:cNvPr id="163" name="Google Shape;163;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1"/>
            <p:cNvGrpSpPr/>
            <p:nvPr/>
          </p:nvGrpSpPr>
          <p:grpSpPr>
            <a:xfrm>
              <a:off x="2599462" y="4518900"/>
              <a:ext cx="231600" cy="624600"/>
              <a:chOff x="2599462" y="4518900"/>
              <a:chExt cx="231600" cy="624600"/>
            </a:xfrm>
          </p:grpSpPr>
          <p:sp>
            <p:nvSpPr>
              <p:cNvPr id="168" name="Google Shape;168;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11"/>
            <p:cNvGrpSpPr/>
            <p:nvPr/>
          </p:nvGrpSpPr>
          <p:grpSpPr>
            <a:xfrm>
              <a:off x="3342171" y="4099200"/>
              <a:ext cx="231600" cy="1044300"/>
              <a:chOff x="3342171" y="4099200"/>
              <a:chExt cx="231600" cy="1044300"/>
            </a:xfrm>
          </p:grpSpPr>
          <p:sp>
            <p:nvSpPr>
              <p:cNvPr id="172" name="Google Shape;172;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11"/>
            <p:cNvGrpSpPr/>
            <p:nvPr/>
          </p:nvGrpSpPr>
          <p:grpSpPr>
            <a:xfrm>
              <a:off x="3713525" y="4309200"/>
              <a:ext cx="231600" cy="834300"/>
              <a:chOff x="3713525" y="4309200"/>
              <a:chExt cx="231600" cy="834300"/>
            </a:xfrm>
          </p:grpSpPr>
          <p:sp>
            <p:nvSpPr>
              <p:cNvPr id="178" name="Google Shape;178;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1"/>
            <p:cNvGrpSpPr/>
            <p:nvPr/>
          </p:nvGrpSpPr>
          <p:grpSpPr>
            <a:xfrm>
              <a:off x="1485398" y="4309200"/>
              <a:ext cx="231600" cy="834300"/>
              <a:chOff x="1485398" y="4309200"/>
              <a:chExt cx="231600" cy="834300"/>
            </a:xfrm>
          </p:grpSpPr>
          <p:sp>
            <p:nvSpPr>
              <p:cNvPr id="183" name="Google Shape;183;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11"/>
            <p:cNvGrpSpPr/>
            <p:nvPr/>
          </p:nvGrpSpPr>
          <p:grpSpPr>
            <a:xfrm>
              <a:off x="4084879" y="4518900"/>
              <a:ext cx="231600" cy="624600"/>
              <a:chOff x="4084879" y="4518900"/>
              <a:chExt cx="231600" cy="624600"/>
            </a:xfrm>
          </p:grpSpPr>
          <p:sp>
            <p:nvSpPr>
              <p:cNvPr id="188" name="Google Shape;188;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2970816" y="4309200"/>
              <a:ext cx="231600" cy="834300"/>
              <a:chOff x="2970816" y="4309200"/>
              <a:chExt cx="231600" cy="834300"/>
            </a:xfrm>
          </p:grpSpPr>
          <p:sp>
            <p:nvSpPr>
              <p:cNvPr id="192" name="Google Shape;192;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11"/>
            <p:cNvGrpSpPr/>
            <p:nvPr/>
          </p:nvGrpSpPr>
          <p:grpSpPr>
            <a:xfrm>
              <a:off x="4456234" y="4309200"/>
              <a:ext cx="231600" cy="834300"/>
              <a:chOff x="4456234" y="4309200"/>
              <a:chExt cx="231600" cy="834300"/>
            </a:xfrm>
          </p:grpSpPr>
          <p:sp>
            <p:nvSpPr>
              <p:cNvPr id="197" name="Google Shape;197;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1"/>
            <p:cNvGrpSpPr/>
            <p:nvPr/>
          </p:nvGrpSpPr>
          <p:grpSpPr>
            <a:xfrm>
              <a:off x="4827588" y="4099200"/>
              <a:ext cx="231600" cy="1044300"/>
              <a:chOff x="4827588" y="4099200"/>
              <a:chExt cx="231600" cy="1044300"/>
            </a:xfrm>
          </p:grpSpPr>
          <p:sp>
            <p:nvSpPr>
              <p:cNvPr id="202" name="Google Shape;202;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11"/>
            <p:cNvGrpSpPr/>
            <p:nvPr/>
          </p:nvGrpSpPr>
          <p:grpSpPr>
            <a:xfrm>
              <a:off x="5198943" y="4309200"/>
              <a:ext cx="231600" cy="834300"/>
              <a:chOff x="5198943" y="4309200"/>
              <a:chExt cx="231600" cy="834300"/>
            </a:xfrm>
          </p:grpSpPr>
          <p:sp>
            <p:nvSpPr>
              <p:cNvPr id="208" name="Google Shape;208;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11"/>
            <p:cNvGrpSpPr/>
            <p:nvPr/>
          </p:nvGrpSpPr>
          <p:grpSpPr>
            <a:xfrm>
              <a:off x="5570297" y="4518900"/>
              <a:ext cx="231600" cy="624600"/>
              <a:chOff x="5570297" y="4518900"/>
              <a:chExt cx="231600" cy="624600"/>
            </a:xfrm>
          </p:grpSpPr>
          <p:sp>
            <p:nvSpPr>
              <p:cNvPr id="213" name="Google Shape;213;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11"/>
            <p:cNvGrpSpPr/>
            <p:nvPr/>
          </p:nvGrpSpPr>
          <p:grpSpPr>
            <a:xfrm>
              <a:off x="5941652" y="4309200"/>
              <a:ext cx="231600" cy="834300"/>
              <a:chOff x="5941652" y="4309200"/>
              <a:chExt cx="231600" cy="834300"/>
            </a:xfrm>
          </p:grpSpPr>
          <p:sp>
            <p:nvSpPr>
              <p:cNvPr id="217" name="Google Shape;217;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11"/>
            <p:cNvGrpSpPr/>
            <p:nvPr/>
          </p:nvGrpSpPr>
          <p:grpSpPr>
            <a:xfrm>
              <a:off x="6313006" y="4099200"/>
              <a:ext cx="231600" cy="1044300"/>
              <a:chOff x="6313006" y="4099200"/>
              <a:chExt cx="231600" cy="1044300"/>
            </a:xfrm>
          </p:grpSpPr>
          <p:sp>
            <p:nvSpPr>
              <p:cNvPr id="222" name="Google Shape;222;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11"/>
            <p:cNvGrpSpPr/>
            <p:nvPr/>
          </p:nvGrpSpPr>
          <p:grpSpPr>
            <a:xfrm>
              <a:off x="6684361" y="4309200"/>
              <a:ext cx="231600" cy="834300"/>
              <a:chOff x="6684361" y="4309200"/>
              <a:chExt cx="231600" cy="834300"/>
            </a:xfrm>
          </p:grpSpPr>
          <p:sp>
            <p:nvSpPr>
              <p:cNvPr id="228" name="Google Shape;228;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11"/>
            <p:cNvGrpSpPr/>
            <p:nvPr/>
          </p:nvGrpSpPr>
          <p:grpSpPr>
            <a:xfrm>
              <a:off x="7055715" y="4518900"/>
              <a:ext cx="231600" cy="624600"/>
              <a:chOff x="7055715" y="4518900"/>
              <a:chExt cx="231600" cy="624600"/>
            </a:xfrm>
          </p:grpSpPr>
          <p:sp>
            <p:nvSpPr>
              <p:cNvPr id="233" name="Google Shape;233;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11"/>
            <p:cNvGrpSpPr/>
            <p:nvPr/>
          </p:nvGrpSpPr>
          <p:grpSpPr>
            <a:xfrm>
              <a:off x="7798424" y="4099200"/>
              <a:ext cx="231600" cy="1044300"/>
              <a:chOff x="7798424" y="4099200"/>
              <a:chExt cx="231600" cy="1044300"/>
            </a:xfrm>
          </p:grpSpPr>
          <p:sp>
            <p:nvSpPr>
              <p:cNvPr id="237" name="Google Shape;237;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11"/>
            <p:cNvGrpSpPr/>
            <p:nvPr/>
          </p:nvGrpSpPr>
          <p:grpSpPr>
            <a:xfrm>
              <a:off x="8169779" y="4309200"/>
              <a:ext cx="231600" cy="834300"/>
              <a:chOff x="8169779" y="4309200"/>
              <a:chExt cx="231600" cy="834300"/>
            </a:xfrm>
          </p:grpSpPr>
          <p:sp>
            <p:nvSpPr>
              <p:cNvPr id="243" name="Google Shape;243;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11"/>
            <p:cNvGrpSpPr/>
            <p:nvPr/>
          </p:nvGrpSpPr>
          <p:grpSpPr>
            <a:xfrm>
              <a:off x="7427070" y="4309200"/>
              <a:ext cx="231600" cy="834300"/>
              <a:chOff x="7427070" y="4309200"/>
              <a:chExt cx="231600" cy="834300"/>
            </a:xfrm>
          </p:grpSpPr>
          <p:sp>
            <p:nvSpPr>
              <p:cNvPr id="248" name="Google Shape;248;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11"/>
            <p:cNvGrpSpPr/>
            <p:nvPr/>
          </p:nvGrpSpPr>
          <p:grpSpPr>
            <a:xfrm>
              <a:off x="8541133" y="4518900"/>
              <a:ext cx="231600" cy="624600"/>
              <a:chOff x="8541133" y="4518900"/>
              <a:chExt cx="231600" cy="624600"/>
            </a:xfrm>
          </p:grpSpPr>
          <p:sp>
            <p:nvSpPr>
              <p:cNvPr id="253" name="Google Shape;253;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11"/>
            <p:cNvGrpSpPr/>
            <p:nvPr/>
          </p:nvGrpSpPr>
          <p:grpSpPr>
            <a:xfrm>
              <a:off x="8912488" y="4309200"/>
              <a:ext cx="231600" cy="834300"/>
              <a:chOff x="8912488" y="4309200"/>
              <a:chExt cx="231600" cy="834300"/>
            </a:xfrm>
          </p:grpSpPr>
          <p:sp>
            <p:nvSpPr>
              <p:cNvPr id="257" name="Google Shape;257;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1" name="Google Shape;261;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2" name="Google Shape;262;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63" name="Google Shape;263;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4" name="Shape 264"/>
        <p:cNvGrpSpPr/>
        <p:nvPr/>
      </p:nvGrpSpPr>
      <p:grpSpPr>
        <a:xfrm>
          <a:off x="0" y="0"/>
          <a:ext cx="0" cy="0"/>
          <a:chOff x="0" y="0"/>
          <a:chExt cx="0" cy="0"/>
        </a:xfrm>
      </p:grpSpPr>
      <p:sp>
        <p:nvSpPr>
          <p:cNvPr id="265" name="Google Shape;265;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3"/>
          <p:cNvGrpSpPr/>
          <p:nvPr/>
        </p:nvGrpSpPr>
        <p:grpSpPr>
          <a:xfrm>
            <a:off x="146769" y="3406"/>
            <a:ext cx="1233215" cy="1384535"/>
            <a:chOff x="146769" y="3406"/>
            <a:chExt cx="1233215" cy="1384535"/>
          </a:xfrm>
        </p:grpSpPr>
        <p:grpSp>
          <p:nvGrpSpPr>
            <p:cNvPr id="45" name="Google Shape;45;p3"/>
            <p:cNvGrpSpPr/>
            <p:nvPr/>
          </p:nvGrpSpPr>
          <p:grpSpPr>
            <a:xfrm>
              <a:off x="1063183" y="3406"/>
              <a:ext cx="316800" cy="688513"/>
              <a:chOff x="1063183" y="3406"/>
              <a:chExt cx="316800" cy="688513"/>
            </a:xfrm>
          </p:grpSpPr>
          <p:sp>
            <p:nvSpPr>
              <p:cNvPr id="46" name="Google Shape;46;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3"/>
            <p:cNvGrpSpPr/>
            <p:nvPr/>
          </p:nvGrpSpPr>
          <p:grpSpPr>
            <a:xfrm>
              <a:off x="604976" y="3406"/>
              <a:ext cx="316800" cy="1036524"/>
              <a:chOff x="604976" y="3406"/>
              <a:chExt cx="316800" cy="1036524"/>
            </a:xfrm>
          </p:grpSpPr>
          <p:sp>
            <p:nvSpPr>
              <p:cNvPr id="49" name="Google Shape;49;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3"/>
            <p:cNvGrpSpPr/>
            <p:nvPr/>
          </p:nvGrpSpPr>
          <p:grpSpPr>
            <a:xfrm>
              <a:off x="146769" y="3406"/>
              <a:ext cx="316800" cy="1384535"/>
              <a:chOff x="146769" y="3406"/>
              <a:chExt cx="316800" cy="1384535"/>
            </a:xfrm>
          </p:grpSpPr>
          <p:sp>
            <p:nvSpPr>
              <p:cNvPr id="53" name="Google Shape;53;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 name="Google Shape;57;p3"/>
          <p:cNvGrpSpPr/>
          <p:nvPr/>
        </p:nvGrpSpPr>
        <p:grpSpPr>
          <a:xfrm>
            <a:off x="6775084" y="2904008"/>
            <a:ext cx="2186148" cy="2239500"/>
            <a:chOff x="6775084" y="2904008"/>
            <a:chExt cx="2186148" cy="2239500"/>
          </a:xfrm>
        </p:grpSpPr>
        <p:grpSp>
          <p:nvGrpSpPr>
            <p:cNvPr id="58" name="Google Shape;58;p3"/>
            <p:cNvGrpSpPr/>
            <p:nvPr/>
          </p:nvGrpSpPr>
          <p:grpSpPr>
            <a:xfrm>
              <a:off x="6775084" y="4253708"/>
              <a:ext cx="409500" cy="889800"/>
              <a:chOff x="6775084" y="4253708"/>
              <a:chExt cx="409500" cy="889800"/>
            </a:xfrm>
          </p:grpSpPr>
          <p:sp>
            <p:nvSpPr>
              <p:cNvPr id="59" name="Google Shape;59;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3"/>
            <p:cNvGrpSpPr/>
            <p:nvPr/>
          </p:nvGrpSpPr>
          <p:grpSpPr>
            <a:xfrm>
              <a:off x="7367299" y="3804008"/>
              <a:ext cx="409500" cy="1339500"/>
              <a:chOff x="7367299" y="3804008"/>
              <a:chExt cx="409500" cy="1339500"/>
            </a:xfrm>
          </p:grpSpPr>
          <p:sp>
            <p:nvSpPr>
              <p:cNvPr id="62" name="Google Shape;62;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3"/>
            <p:cNvGrpSpPr/>
            <p:nvPr/>
          </p:nvGrpSpPr>
          <p:grpSpPr>
            <a:xfrm>
              <a:off x="7959516" y="3354008"/>
              <a:ext cx="409500" cy="1789500"/>
              <a:chOff x="7959516" y="3354008"/>
              <a:chExt cx="409500" cy="1789500"/>
            </a:xfrm>
          </p:grpSpPr>
          <p:sp>
            <p:nvSpPr>
              <p:cNvPr id="66" name="Google Shape;66;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3"/>
            <p:cNvGrpSpPr/>
            <p:nvPr/>
          </p:nvGrpSpPr>
          <p:grpSpPr>
            <a:xfrm>
              <a:off x="8551731" y="2904008"/>
              <a:ext cx="409500" cy="2239500"/>
              <a:chOff x="8551731" y="2904008"/>
              <a:chExt cx="409500" cy="2239500"/>
            </a:xfrm>
          </p:grpSpPr>
          <p:sp>
            <p:nvSpPr>
              <p:cNvPr id="71" name="Google Shape;71;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 name="Google Shape;76;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7" name="Google Shape;77;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 name="Shape 78"/>
        <p:cNvGrpSpPr/>
        <p:nvPr/>
      </p:nvGrpSpPr>
      <p:grpSpPr>
        <a:xfrm>
          <a:off x="0" y="0"/>
          <a:ext cx="0" cy="0"/>
          <a:chOff x="0" y="0"/>
          <a:chExt cx="0" cy="0"/>
        </a:xfrm>
      </p:grpSpPr>
      <p:sp>
        <p:nvSpPr>
          <p:cNvPr id="79" name="Google Shape;79;p4"/>
          <p:cNvSpPr/>
          <p:nvPr/>
        </p:nvSpPr>
        <p:spPr>
          <a:xfrm rot="-5400000">
            <a:off x="627932" y="297500"/>
            <a:ext cx="998100" cy="1002000"/>
          </a:xfrm>
          <a:prstGeom prst="pie">
            <a:avLst>
              <a:gd fmla="val 10792838" name="adj1"/>
              <a:gd fmla="val 1620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rot="-5400000">
            <a:off x="828601" y="501994"/>
            <a:ext cx="594055" cy="594055"/>
          </a:xfrm>
          <a:prstGeom prst="pie">
            <a:avLst>
              <a:gd fmla="val 10792838" name="adj1"/>
              <a:gd fmla="val 16200000" name="adj2"/>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Clr>
                <a:srgbClr val="674EA7"/>
              </a:buClr>
              <a:buSzPts val="2800"/>
              <a:buNone/>
              <a:defRPr>
                <a:solidFill>
                  <a:srgbClr val="674EA7"/>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2" name="Google Shape;82;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3" name="Google Shape;83;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4" name="Shape 84"/>
        <p:cNvGrpSpPr/>
        <p:nvPr/>
      </p:nvGrpSpPr>
      <p:grpSpPr>
        <a:xfrm>
          <a:off x="0" y="0"/>
          <a:ext cx="0" cy="0"/>
          <a:chOff x="0" y="0"/>
          <a:chExt cx="0" cy="0"/>
        </a:xfrm>
      </p:grpSpPr>
      <p:grpSp>
        <p:nvGrpSpPr>
          <p:cNvPr id="85" name="Google Shape;85;p5"/>
          <p:cNvGrpSpPr/>
          <p:nvPr/>
        </p:nvGrpSpPr>
        <p:grpSpPr>
          <a:xfrm>
            <a:off x="625966" y="299376"/>
            <a:ext cx="999312" cy="999312"/>
            <a:chOff x="348199" y="179450"/>
            <a:chExt cx="1116300" cy="1116300"/>
          </a:xfrm>
        </p:grpSpPr>
        <p:sp>
          <p:nvSpPr>
            <p:cNvPr id="86" name="Google Shape;86;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1" name="Google Shape;91;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grpSp>
        <p:nvGrpSpPr>
          <p:cNvPr id="93" name="Google Shape;93;p6"/>
          <p:cNvGrpSpPr/>
          <p:nvPr/>
        </p:nvGrpSpPr>
        <p:grpSpPr>
          <a:xfrm>
            <a:off x="625966" y="299376"/>
            <a:ext cx="999312" cy="999312"/>
            <a:chOff x="348199" y="179450"/>
            <a:chExt cx="1116300" cy="1116300"/>
          </a:xfrm>
        </p:grpSpPr>
        <p:sp>
          <p:nvSpPr>
            <p:cNvPr id="94" name="Google Shape;94;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7" name="Google Shape;97;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8" name="Shape 98"/>
        <p:cNvGrpSpPr/>
        <p:nvPr/>
      </p:nvGrpSpPr>
      <p:grpSpPr>
        <a:xfrm>
          <a:off x="0" y="0"/>
          <a:ext cx="0" cy="0"/>
          <a:chOff x="0" y="0"/>
          <a:chExt cx="0" cy="0"/>
        </a:xfrm>
      </p:grpSpPr>
      <p:grpSp>
        <p:nvGrpSpPr>
          <p:cNvPr id="99" name="Google Shape;99;p7"/>
          <p:cNvGrpSpPr/>
          <p:nvPr/>
        </p:nvGrpSpPr>
        <p:grpSpPr>
          <a:xfrm>
            <a:off x="625966" y="299376"/>
            <a:ext cx="999312" cy="999312"/>
            <a:chOff x="348199" y="179450"/>
            <a:chExt cx="1116300" cy="1116300"/>
          </a:xfrm>
        </p:grpSpPr>
        <p:sp>
          <p:nvSpPr>
            <p:cNvPr id="100" name="Google Shape;100;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3" name="Google Shape;103;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4" name="Google Shape;104;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05" name="Shape 105"/>
        <p:cNvGrpSpPr/>
        <p:nvPr/>
      </p:nvGrpSpPr>
      <p:grpSpPr>
        <a:xfrm>
          <a:off x="0" y="0"/>
          <a:ext cx="0" cy="0"/>
          <a:chOff x="0" y="0"/>
          <a:chExt cx="0" cy="0"/>
        </a:xfrm>
      </p:grpSpPr>
      <p:grpSp>
        <p:nvGrpSpPr>
          <p:cNvPr id="106" name="Google Shape;106;p8"/>
          <p:cNvGrpSpPr/>
          <p:nvPr/>
        </p:nvGrpSpPr>
        <p:grpSpPr>
          <a:xfrm>
            <a:off x="6866714" y="1306"/>
            <a:ext cx="2267451" cy="2601690"/>
            <a:chOff x="6790514" y="1306"/>
            <a:chExt cx="2267451" cy="2601690"/>
          </a:xfrm>
        </p:grpSpPr>
        <p:grpSp>
          <p:nvGrpSpPr>
            <p:cNvPr id="107" name="Google Shape;107;p8"/>
            <p:cNvGrpSpPr/>
            <p:nvPr/>
          </p:nvGrpSpPr>
          <p:grpSpPr>
            <a:xfrm>
              <a:off x="7067465" y="1306"/>
              <a:ext cx="1990500" cy="1990200"/>
              <a:chOff x="7067465" y="1306"/>
              <a:chExt cx="1990500" cy="1990200"/>
            </a:xfrm>
          </p:grpSpPr>
          <p:sp>
            <p:nvSpPr>
              <p:cNvPr id="108" name="Google Shape;108;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8"/>
            <p:cNvGrpSpPr/>
            <p:nvPr/>
          </p:nvGrpSpPr>
          <p:grpSpPr>
            <a:xfrm>
              <a:off x="8207126" y="1807996"/>
              <a:ext cx="795000" cy="795000"/>
              <a:chOff x="8207126" y="1807996"/>
              <a:chExt cx="795000" cy="795000"/>
            </a:xfrm>
          </p:grpSpPr>
          <p:sp>
            <p:nvSpPr>
              <p:cNvPr id="112" name="Google Shape;112;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8"/>
            <p:cNvGrpSpPr/>
            <p:nvPr/>
          </p:nvGrpSpPr>
          <p:grpSpPr>
            <a:xfrm>
              <a:off x="6790514" y="118857"/>
              <a:ext cx="548700" cy="548700"/>
              <a:chOff x="6790514" y="118857"/>
              <a:chExt cx="548700" cy="548700"/>
            </a:xfrm>
          </p:grpSpPr>
          <p:sp>
            <p:nvSpPr>
              <p:cNvPr id="116" name="Google Shape;116;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8" name="Google Shape;118;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9" name="Google Shape;119;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0" name="Shape 120"/>
        <p:cNvGrpSpPr/>
        <p:nvPr/>
      </p:nvGrpSpPr>
      <p:grpSpPr>
        <a:xfrm>
          <a:off x="0" y="0"/>
          <a:ext cx="0" cy="0"/>
          <a:chOff x="0" y="0"/>
          <a:chExt cx="0" cy="0"/>
        </a:xfrm>
      </p:grpSpPr>
      <p:grpSp>
        <p:nvGrpSpPr>
          <p:cNvPr id="121" name="Google Shape;121;p9"/>
          <p:cNvGrpSpPr/>
          <p:nvPr/>
        </p:nvGrpSpPr>
        <p:grpSpPr>
          <a:xfrm>
            <a:off x="625966" y="299376"/>
            <a:ext cx="999312" cy="999312"/>
            <a:chOff x="348199" y="179450"/>
            <a:chExt cx="1116300" cy="1116300"/>
          </a:xfrm>
        </p:grpSpPr>
        <p:sp>
          <p:nvSpPr>
            <p:cNvPr id="122" name="Google Shape;122;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Clr>
                <a:srgbClr val="674EA7"/>
              </a:buClr>
              <a:buSzPts val="2800"/>
              <a:buNone/>
              <a:defRPr>
                <a:solidFill>
                  <a:srgbClr val="674EA7"/>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5" name="Google Shape;125;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8" name="Shape 128"/>
        <p:cNvGrpSpPr/>
        <p:nvPr/>
      </p:nvGrpSpPr>
      <p:grpSpPr>
        <a:xfrm>
          <a:off x="0" y="0"/>
          <a:ext cx="0" cy="0"/>
          <a:chOff x="0" y="0"/>
          <a:chExt cx="0" cy="0"/>
        </a:xfrm>
      </p:grpSpPr>
      <p:grpSp>
        <p:nvGrpSpPr>
          <p:cNvPr id="129" name="Google Shape;129;p10"/>
          <p:cNvGrpSpPr/>
          <p:nvPr/>
        </p:nvGrpSpPr>
        <p:grpSpPr>
          <a:xfrm>
            <a:off x="713373" y="3847119"/>
            <a:ext cx="825392" cy="825392"/>
            <a:chOff x="348199" y="179450"/>
            <a:chExt cx="1116300" cy="1116300"/>
          </a:xfrm>
        </p:grpSpPr>
        <p:sp>
          <p:nvSpPr>
            <p:cNvPr id="130" name="Google Shape;130;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33" name="Google Shape;133;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rgbClr val="9900FF"/>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rgbClr val="351C75"/>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rgbClr val="9900FF"/>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accent6"/>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www.youtube.com/watch?v=Urx87-NMm6c" TargetMode="Externa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gif"/><Relationship Id="rId4" Type="http://schemas.openxmlformats.org/officeDocument/2006/relationships/image" Target="../media/image7.gif"/><Relationship Id="rId5" Type="http://schemas.openxmlformats.org/officeDocument/2006/relationships/image" Target="../media/image3.gif"/><Relationship Id="rId6" Type="http://schemas.openxmlformats.org/officeDocument/2006/relationships/image" Target="../media/image6.gif"/><Relationship Id="rId7" Type="http://schemas.openxmlformats.org/officeDocument/2006/relationships/image" Target="../media/image1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youtube.com/watch?v=HZ5YTanv5QE" TargetMode="Externa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3"/>
          <p:cNvSpPr txBox="1"/>
          <p:nvPr>
            <p:ph type="ctrTitle"/>
          </p:nvPr>
        </p:nvSpPr>
        <p:spPr>
          <a:xfrm>
            <a:off x="406400" y="1613825"/>
            <a:ext cx="46731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Weekcode</a:t>
            </a:r>
            <a:endParaRPr sz="7200"/>
          </a:p>
          <a:p>
            <a:pPr indent="0" lvl="0" marL="0" rtl="0" algn="l">
              <a:spcBef>
                <a:spcPts val="0"/>
              </a:spcBef>
              <a:spcAft>
                <a:spcPts val="0"/>
              </a:spcAft>
              <a:buNone/>
            </a:pPr>
            <a:r>
              <a:rPr i="1" lang="en"/>
              <a:t>Tree Month</a:t>
            </a:r>
            <a:endParaRPr i="1"/>
          </a:p>
        </p:txBody>
      </p:sp>
      <p:sp>
        <p:nvSpPr>
          <p:cNvPr id="271" name="Google Shape;271;p13"/>
          <p:cNvSpPr txBox="1"/>
          <p:nvPr>
            <p:ph idx="1" type="subTitle"/>
          </p:nvPr>
        </p:nvSpPr>
        <p:spPr>
          <a:xfrm>
            <a:off x="406400" y="3486725"/>
            <a:ext cx="4255500" cy="1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Week 9: The BFS Queue Problem &amp; The DFS Stack Problem</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2"/>
          <p:cNvSpPr txBox="1"/>
          <p:nvPr>
            <p:ph type="title"/>
          </p:nvPr>
        </p:nvSpPr>
        <p:spPr>
          <a:xfrm>
            <a:off x="1303800" y="156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FS and Stacks</a:t>
            </a:r>
            <a:endParaRPr/>
          </a:p>
          <a:p>
            <a:pPr indent="0" lvl="0" marL="0" rtl="0" algn="l">
              <a:spcBef>
                <a:spcPts val="0"/>
              </a:spcBef>
              <a:spcAft>
                <a:spcPts val="0"/>
              </a:spcAft>
              <a:buNone/>
            </a:pPr>
            <a:r>
              <a:t/>
            </a:r>
            <a:endParaRPr/>
          </a:p>
        </p:txBody>
      </p:sp>
      <p:sp>
        <p:nvSpPr>
          <p:cNvPr id="349" name="Google Shape;349;p22"/>
          <p:cNvSpPr txBox="1"/>
          <p:nvPr>
            <p:ph idx="1" type="body"/>
          </p:nvPr>
        </p:nvSpPr>
        <p:spPr>
          <a:xfrm>
            <a:off x="1303800" y="885725"/>
            <a:ext cx="7030500" cy="936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In DFS, we travel down the leftmost Nodes from some starting Node, per subtree</a:t>
            </a:r>
            <a:endParaRPr sz="2000"/>
          </a:p>
        </p:txBody>
      </p:sp>
      <p:sp>
        <p:nvSpPr>
          <p:cNvPr id="350" name="Google Shape;350;p22"/>
          <p:cNvSpPr txBox="1"/>
          <p:nvPr>
            <p:ph idx="1" type="body"/>
          </p:nvPr>
        </p:nvSpPr>
        <p:spPr>
          <a:xfrm>
            <a:off x="1362425" y="1748025"/>
            <a:ext cx="7030500" cy="1654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Once we reach the left leaf of some subtree, we travel </a:t>
            </a:r>
            <a:r>
              <a:rPr lang="en" sz="2000"/>
              <a:t>back up to our root, go down the right subtree (if there is one), sticking to the left side of that subtree if there is a left side</a:t>
            </a:r>
            <a:endParaRPr sz="2000"/>
          </a:p>
        </p:txBody>
      </p:sp>
      <p:sp>
        <p:nvSpPr>
          <p:cNvPr id="351" name="Google Shape;351;p22"/>
          <p:cNvSpPr txBox="1"/>
          <p:nvPr>
            <p:ph idx="1" type="body"/>
          </p:nvPr>
        </p:nvSpPr>
        <p:spPr>
          <a:xfrm>
            <a:off x="1362425" y="3320250"/>
            <a:ext cx="7030500" cy="1287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We continue this until the rightmost Node of the rightmost subtree is visited (in other words, the rightmost leaf of lowest Level)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1"/>
                                        <p:tgtEl>
                                          <p:spTgt spid="3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0"/>
                                        </p:tgtEl>
                                        <p:attrNameLst>
                                          <p:attrName>style.visibility</p:attrName>
                                        </p:attrNameLst>
                                      </p:cBhvr>
                                      <p:to>
                                        <p:strVal val="visible"/>
                                      </p:to>
                                    </p:set>
                                    <p:anim calcmode="lin" valueType="num">
                                      <p:cBhvr additive="base">
                                        <p:cTn dur="1000"/>
                                        <p:tgtEl>
                                          <p:spTgt spid="3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1"/>
                                        </p:tgtEl>
                                        <p:attrNameLst>
                                          <p:attrName>style.visibility</p:attrName>
                                        </p:attrNameLst>
                                      </p:cBhvr>
                                      <p:to>
                                        <p:strVal val="visible"/>
                                      </p:to>
                                    </p:set>
                                    <p:anim calcmode="lin" valueType="num">
                                      <p:cBhvr additive="base">
                                        <p:cTn dur="1000"/>
                                        <p:tgtEl>
                                          <p:spTgt spid="3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descr="Depth-first search in 4 minutes.&#10;&#10;Code: https://github.com/msambol/dsa/blob/master/search/depth_first_search.py&#10;&#10;Sources: &#10;1. Introduction To Algorithms, Third Edition (CLRS) [https://www.amazon.com/Introduction-Algorithms-3rd-MIT-Press/dp/0262033844]&#10;2. https://en.wikipedia.org/wiki/Depth-first_search&#10;&#10;LinkedIn: https://www.linkedin.com/in/michael-sambol" id="356" name="Google Shape;356;p23" title="Depth-first search in 4 minutes">
            <a:hlinkClick r:id="rId3"/>
          </p:cNvPr>
          <p:cNvPicPr preferRelativeResize="0"/>
          <p:nvPr/>
        </p:nvPicPr>
        <p:blipFill>
          <a:blip r:embed="rId4">
            <a:alphaModFix/>
          </a:blip>
          <a:stretch>
            <a:fillRect/>
          </a:stretch>
        </p:blipFill>
        <p:spPr>
          <a:xfrm>
            <a:off x="152400" y="152400"/>
            <a:ext cx="8754975" cy="4790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4"/>
          <p:cNvSpPr txBox="1"/>
          <p:nvPr>
            <p:ph type="title"/>
          </p:nvPr>
        </p:nvSpPr>
        <p:spPr>
          <a:xfrm>
            <a:off x="1303800" y="183325"/>
            <a:ext cx="7030500" cy="75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DFS Implementation:</a:t>
            </a:r>
            <a:endParaRPr/>
          </a:p>
        </p:txBody>
      </p:sp>
      <p:sp>
        <p:nvSpPr>
          <p:cNvPr id="362" name="Google Shape;362;p24"/>
          <p:cNvSpPr txBox="1"/>
          <p:nvPr>
            <p:ph idx="1" type="body"/>
          </p:nvPr>
        </p:nvSpPr>
        <p:spPr>
          <a:xfrm>
            <a:off x="1303800" y="937525"/>
            <a:ext cx="7030500" cy="99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DFS is only </a:t>
            </a:r>
            <a:r>
              <a:rPr lang="en" sz="2000"/>
              <a:t>concerned</a:t>
            </a:r>
            <a:r>
              <a:rPr lang="en" sz="2000"/>
              <a:t> with reaching Leaves as </a:t>
            </a:r>
            <a:r>
              <a:rPr lang="en" sz="2000"/>
              <a:t>quickly</a:t>
            </a:r>
            <a:r>
              <a:rPr lang="en" sz="2000"/>
              <a:t> as possible</a:t>
            </a:r>
            <a:endParaRPr sz="2000"/>
          </a:p>
        </p:txBody>
      </p:sp>
      <p:sp>
        <p:nvSpPr>
          <p:cNvPr id="363" name="Google Shape;363;p24"/>
          <p:cNvSpPr txBox="1"/>
          <p:nvPr>
            <p:ph idx="1" type="body"/>
          </p:nvPr>
        </p:nvSpPr>
        <p:spPr>
          <a:xfrm>
            <a:off x="1303800" y="1746250"/>
            <a:ext cx="7030500" cy="1267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Therefore, DFS is commonly implemented using Pre, In, or Post Order Traversal. Of the 3, Inorder Traversal is most common</a:t>
            </a:r>
            <a:endParaRPr sz="2000"/>
          </a:p>
        </p:txBody>
      </p:sp>
      <p:sp>
        <p:nvSpPr>
          <p:cNvPr id="364" name="Google Shape;364;p24"/>
          <p:cNvSpPr txBox="1"/>
          <p:nvPr>
            <p:ph idx="1" type="body"/>
          </p:nvPr>
        </p:nvSpPr>
        <p:spPr>
          <a:xfrm>
            <a:off x="1402625" y="2943425"/>
            <a:ext cx="7030500" cy="1744800"/>
          </a:xfrm>
          <a:prstGeom prst="rect">
            <a:avLst/>
          </a:prstGeom>
        </p:spPr>
        <p:txBody>
          <a:bodyPr anchorCtr="0" anchor="t" bIns="91425" lIns="91425" spcFirstLastPara="1" rIns="91425" wrap="square" tIns="91425">
            <a:normAutofit lnSpcReduction="20000"/>
          </a:bodyPr>
          <a:lstStyle/>
          <a:p>
            <a:pPr indent="-355600" lvl="0" marL="457200" rtl="0" algn="l">
              <a:spcBef>
                <a:spcPts val="0"/>
              </a:spcBef>
              <a:spcAft>
                <a:spcPts val="0"/>
              </a:spcAft>
              <a:buSzPts val="2000"/>
              <a:buChar char="●"/>
            </a:pPr>
            <a:r>
              <a:rPr lang="en" sz="2000"/>
              <a:t>Using a stack for any of these traversal orders is appropriate. This is because of the LIFO nature of stacks meshes with the DFS method of </a:t>
            </a:r>
            <a:r>
              <a:rPr lang="en" sz="2000"/>
              <a:t>traveling</a:t>
            </a:r>
            <a:r>
              <a:rPr lang="en" sz="2000"/>
              <a:t> as far down a branch as you can go, and then backtracking (pushing and then popping)</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2"/>
                                        </p:tgtEl>
                                        <p:attrNameLst>
                                          <p:attrName>style.visibility</p:attrName>
                                        </p:attrNameLst>
                                      </p:cBhvr>
                                      <p:to>
                                        <p:strVal val="visible"/>
                                      </p:to>
                                    </p:set>
                                    <p:anim calcmode="lin" valueType="num">
                                      <p:cBhvr additive="base">
                                        <p:cTn dur="1000"/>
                                        <p:tgtEl>
                                          <p:spTgt spid="36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3"/>
                                        </p:tgtEl>
                                        <p:attrNameLst>
                                          <p:attrName>style.visibility</p:attrName>
                                        </p:attrNameLst>
                                      </p:cBhvr>
                                      <p:to>
                                        <p:strVal val="visible"/>
                                      </p:to>
                                    </p:set>
                                    <p:anim calcmode="lin" valueType="num">
                                      <p:cBhvr additive="base">
                                        <p:cTn dur="1000"/>
                                        <p:tgtEl>
                                          <p:spTgt spid="3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4"/>
                                        </p:tgtEl>
                                        <p:attrNameLst>
                                          <p:attrName>style.visibility</p:attrName>
                                        </p:attrNameLst>
                                      </p:cBhvr>
                                      <p:to>
                                        <p:strVal val="visible"/>
                                      </p:to>
                                    </p:set>
                                    <p:anim calcmode="lin" valueType="num">
                                      <p:cBhvr additive="base">
                                        <p:cTn dur="1000"/>
                                        <p:tgtEl>
                                          <p:spTgt spid="3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25"/>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26"/>
          <p:cNvPicPr preferRelativeResize="0"/>
          <p:nvPr/>
        </p:nvPicPr>
        <p:blipFill rotWithShape="1">
          <a:blip r:embed="rId3">
            <a:alphaModFix/>
          </a:blip>
          <a:srcRect b="0" l="53908" r="0" t="0"/>
          <a:stretch/>
        </p:blipFill>
        <p:spPr>
          <a:xfrm>
            <a:off x="2690075" y="2571750"/>
            <a:ext cx="3763850" cy="2571749"/>
          </a:xfrm>
          <a:prstGeom prst="rect">
            <a:avLst/>
          </a:prstGeom>
          <a:noFill/>
          <a:ln>
            <a:noFill/>
          </a:ln>
        </p:spPr>
      </p:pic>
      <p:sp>
        <p:nvSpPr>
          <p:cNvPr id="375" name="Google Shape;375;p26"/>
          <p:cNvSpPr txBox="1"/>
          <p:nvPr>
            <p:ph type="title"/>
          </p:nvPr>
        </p:nvSpPr>
        <p:spPr>
          <a:xfrm>
            <a:off x="1303800" y="627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74EA7"/>
                </a:solidFill>
              </a:rPr>
              <a:t>Weekcode Challenge #</a:t>
            </a:r>
            <a:r>
              <a:rPr lang="en"/>
              <a:t>18</a:t>
            </a:r>
            <a:r>
              <a:rPr lang="en">
                <a:solidFill>
                  <a:srgbClr val="674EA7"/>
                </a:solidFill>
              </a:rPr>
              <a:t>:</a:t>
            </a:r>
            <a:endParaRPr>
              <a:solidFill>
                <a:srgbClr val="674EA7"/>
              </a:solidFill>
            </a:endParaRPr>
          </a:p>
          <a:p>
            <a:pPr indent="0" lvl="0" marL="0" rtl="0" algn="l">
              <a:spcBef>
                <a:spcPts val="0"/>
              </a:spcBef>
              <a:spcAft>
                <a:spcPts val="0"/>
              </a:spcAft>
              <a:buNone/>
            </a:pPr>
            <a:r>
              <a:rPr lang="en"/>
              <a:t>The BFS Queue Problem</a:t>
            </a:r>
            <a:endParaRPr/>
          </a:p>
          <a:p>
            <a:pPr indent="0" lvl="0" marL="0" rtl="0" algn="l">
              <a:spcBef>
                <a:spcPts val="0"/>
              </a:spcBef>
              <a:spcAft>
                <a:spcPts val="0"/>
              </a:spcAft>
              <a:buNone/>
            </a:pPr>
            <a:r>
              <a:t/>
            </a:r>
            <a:endParaRPr>
              <a:solidFill>
                <a:srgbClr val="674EA7"/>
              </a:solidFill>
            </a:endParaRPr>
          </a:p>
          <a:p>
            <a:pPr indent="0" lvl="0" marL="0" rtl="0" algn="l">
              <a:spcBef>
                <a:spcPts val="0"/>
              </a:spcBef>
              <a:spcAft>
                <a:spcPts val="0"/>
              </a:spcAft>
              <a:buNone/>
            </a:pPr>
            <a:r>
              <a:t/>
            </a:r>
            <a:endParaRPr/>
          </a:p>
        </p:txBody>
      </p:sp>
      <p:pic>
        <p:nvPicPr>
          <p:cNvPr descr="Best Easy Medium Hard Royalty-Free Images, Stock Photos &amp; Pictures |  Shutterstock" id="376" name="Google Shape;376;p26"/>
          <p:cNvPicPr preferRelativeResize="0"/>
          <p:nvPr/>
        </p:nvPicPr>
        <p:blipFill rotWithShape="1">
          <a:blip r:embed="rId4">
            <a:alphaModFix/>
          </a:blip>
          <a:srcRect b="7280" l="-2816" r="67346" t="7271"/>
          <a:stretch/>
        </p:blipFill>
        <p:spPr>
          <a:xfrm>
            <a:off x="7456275" y="0"/>
            <a:ext cx="1687726" cy="999300"/>
          </a:xfrm>
          <a:prstGeom prst="rect">
            <a:avLst/>
          </a:prstGeom>
          <a:noFill/>
          <a:ln>
            <a:noFill/>
          </a:ln>
        </p:spPr>
      </p:pic>
      <p:sp>
        <p:nvSpPr>
          <p:cNvPr id="377" name="Google Shape;377;p26"/>
          <p:cNvSpPr txBox="1"/>
          <p:nvPr/>
        </p:nvSpPr>
        <p:spPr>
          <a:xfrm>
            <a:off x="1303800" y="1423725"/>
            <a:ext cx="7030500" cy="124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62626"/>
                </a:solidFill>
                <a:latin typeface="Nunito"/>
                <a:ea typeface="Nunito"/>
                <a:cs typeface="Nunito"/>
                <a:sym typeface="Nunito"/>
              </a:rPr>
              <a:t>You are given a Tree with populated Nodes. Your job is to print the entire contents of the Tree using BFS and Queues. Only implementation of BFS using Queues is valid</a:t>
            </a:r>
            <a:endParaRPr sz="2000">
              <a:solidFill>
                <a:srgbClr val="262626"/>
              </a:solidFill>
              <a:latin typeface="Nunito"/>
              <a:ea typeface="Nunito"/>
              <a:cs typeface="Nunito"/>
              <a:sym typeface="Nunito"/>
            </a:endParaRPr>
          </a:p>
          <a:p>
            <a:pPr indent="0" lvl="0" marL="0" rtl="0" algn="l">
              <a:lnSpc>
                <a:spcPct val="115000"/>
              </a:lnSpc>
              <a:spcBef>
                <a:spcPts val="1200"/>
              </a:spcBef>
              <a:spcAft>
                <a:spcPts val="1200"/>
              </a:spcAft>
              <a:buNone/>
            </a:pPr>
            <a:r>
              <a:t/>
            </a:r>
            <a:endParaRPr sz="2000">
              <a:latin typeface="Nunito"/>
              <a:ea typeface="Nunito"/>
              <a:cs typeface="Nunito"/>
              <a:sym typeface="Nunito"/>
            </a:endParaRPr>
          </a:p>
        </p:txBody>
      </p:sp>
      <p:pic>
        <p:nvPicPr>
          <p:cNvPr id="378" name="Google Shape;378;p26"/>
          <p:cNvPicPr preferRelativeResize="0"/>
          <p:nvPr/>
        </p:nvPicPr>
        <p:blipFill rotWithShape="1">
          <a:blip r:embed="rId3">
            <a:alphaModFix/>
          </a:blip>
          <a:srcRect b="6323" l="0" r="51505" t="0"/>
          <a:stretch/>
        </p:blipFill>
        <p:spPr>
          <a:xfrm>
            <a:off x="2561625" y="2571750"/>
            <a:ext cx="3892301" cy="25717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7"/>
          <p:cNvSpPr txBox="1"/>
          <p:nvPr>
            <p:ph type="title"/>
          </p:nvPr>
        </p:nvSpPr>
        <p:spPr>
          <a:xfrm>
            <a:off x="1303800" y="627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74EA7"/>
                </a:solidFill>
              </a:rPr>
              <a:t>Weekcode Challenge #</a:t>
            </a:r>
            <a:r>
              <a:rPr lang="en"/>
              <a:t>19</a:t>
            </a:r>
            <a:r>
              <a:rPr lang="en">
                <a:solidFill>
                  <a:srgbClr val="674EA7"/>
                </a:solidFill>
              </a:rPr>
              <a:t>:</a:t>
            </a:r>
            <a:endParaRPr>
              <a:solidFill>
                <a:srgbClr val="674EA7"/>
              </a:solidFill>
            </a:endParaRPr>
          </a:p>
          <a:p>
            <a:pPr indent="0" lvl="0" marL="0" rtl="0" algn="l">
              <a:spcBef>
                <a:spcPts val="0"/>
              </a:spcBef>
              <a:spcAft>
                <a:spcPts val="0"/>
              </a:spcAft>
              <a:buNone/>
            </a:pPr>
            <a:r>
              <a:rPr lang="en"/>
              <a:t>The DFS Stack Problem</a:t>
            </a:r>
            <a:endParaRPr/>
          </a:p>
          <a:p>
            <a:pPr indent="0" lvl="0" marL="0" rtl="0" algn="l">
              <a:spcBef>
                <a:spcPts val="0"/>
              </a:spcBef>
              <a:spcAft>
                <a:spcPts val="0"/>
              </a:spcAft>
              <a:buNone/>
            </a:pPr>
            <a:r>
              <a:t/>
            </a:r>
            <a:endParaRPr>
              <a:solidFill>
                <a:srgbClr val="674EA7"/>
              </a:solidFill>
            </a:endParaRPr>
          </a:p>
          <a:p>
            <a:pPr indent="0" lvl="0" marL="0" rtl="0" algn="l">
              <a:spcBef>
                <a:spcPts val="0"/>
              </a:spcBef>
              <a:spcAft>
                <a:spcPts val="0"/>
              </a:spcAft>
              <a:buNone/>
            </a:pPr>
            <a:r>
              <a:t/>
            </a:r>
            <a:endParaRPr/>
          </a:p>
        </p:txBody>
      </p:sp>
      <p:sp>
        <p:nvSpPr>
          <p:cNvPr id="384" name="Google Shape;384;p27"/>
          <p:cNvSpPr txBox="1"/>
          <p:nvPr/>
        </p:nvSpPr>
        <p:spPr>
          <a:xfrm>
            <a:off x="1303800" y="1423725"/>
            <a:ext cx="7030500" cy="124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62626"/>
                </a:solidFill>
                <a:latin typeface="Nunito"/>
                <a:ea typeface="Nunito"/>
                <a:cs typeface="Nunito"/>
                <a:sym typeface="Nunito"/>
              </a:rPr>
              <a:t>You are given a Tree with populated Nodes. Your job is to print the entire contents of the Tree using DFS and Stacks. Only </a:t>
            </a:r>
            <a:r>
              <a:rPr lang="en" sz="2000">
                <a:solidFill>
                  <a:srgbClr val="262626"/>
                </a:solidFill>
                <a:latin typeface="Nunito"/>
                <a:ea typeface="Nunito"/>
                <a:cs typeface="Nunito"/>
                <a:sym typeface="Nunito"/>
              </a:rPr>
              <a:t>implementation</a:t>
            </a:r>
            <a:r>
              <a:rPr lang="en" sz="2000">
                <a:solidFill>
                  <a:srgbClr val="262626"/>
                </a:solidFill>
                <a:latin typeface="Nunito"/>
                <a:ea typeface="Nunito"/>
                <a:cs typeface="Nunito"/>
                <a:sym typeface="Nunito"/>
              </a:rPr>
              <a:t> of DFS using Stacks is valid</a:t>
            </a:r>
            <a:endParaRPr sz="2000">
              <a:solidFill>
                <a:srgbClr val="262626"/>
              </a:solidFill>
              <a:latin typeface="Nunito"/>
              <a:ea typeface="Nunito"/>
              <a:cs typeface="Nunito"/>
              <a:sym typeface="Nunito"/>
            </a:endParaRPr>
          </a:p>
          <a:p>
            <a:pPr indent="0" lvl="0" marL="0" rtl="0" algn="l">
              <a:lnSpc>
                <a:spcPct val="115000"/>
              </a:lnSpc>
              <a:spcBef>
                <a:spcPts val="1200"/>
              </a:spcBef>
              <a:spcAft>
                <a:spcPts val="1200"/>
              </a:spcAft>
              <a:buNone/>
            </a:pPr>
            <a:r>
              <a:t/>
            </a:r>
            <a:endParaRPr sz="2000">
              <a:latin typeface="Nunito"/>
              <a:ea typeface="Nunito"/>
              <a:cs typeface="Nunito"/>
              <a:sym typeface="Nunito"/>
            </a:endParaRPr>
          </a:p>
        </p:txBody>
      </p:sp>
      <p:pic>
        <p:nvPicPr>
          <p:cNvPr id="385" name="Google Shape;385;p27"/>
          <p:cNvPicPr preferRelativeResize="0"/>
          <p:nvPr/>
        </p:nvPicPr>
        <p:blipFill rotWithShape="1">
          <a:blip r:embed="rId3">
            <a:alphaModFix/>
          </a:blip>
          <a:srcRect b="9371" l="53908" r="0" t="0"/>
          <a:stretch/>
        </p:blipFill>
        <p:spPr>
          <a:xfrm>
            <a:off x="2690075" y="2571750"/>
            <a:ext cx="3763850" cy="2571749"/>
          </a:xfrm>
          <a:prstGeom prst="rect">
            <a:avLst/>
          </a:prstGeom>
          <a:noFill/>
          <a:ln>
            <a:noFill/>
          </a:ln>
        </p:spPr>
      </p:pic>
      <p:pic>
        <p:nvPicPr>
          <p:cNvPr descr="Best Easy Medium Hard Royalty-Free Images, Stock Photos &amp; Pictures |  Shutterstock" id="386" name="Google Shape;386;p27"/>
          <p:cNvPicPr preferRelativeResize="0"/>
          <p:nvPr/>
        </p:nvPicPr>
        <p:blipFill rotWithShape="1">
          <a:blip r:embed="rId4">
            <a:alphaModFix/>
          </a:blip>
          <a:srcRect b="7280" l="-2816" r="67346" t="7271"/>
          <a:stretch/>
        </p:blipFill>
        <p:spPr>
          <a:xfrm>
            <a:off x="7456275" y="0"/>
            <a:ext cx="1687726" cy="999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8"/>
          <p:cNvSpPr txBox="1"/>
          <p:nvPr>
            <p:ph type="title"/>
          </p:nvPr>
        </p:nvSpPr>
        <p:spPr>
          <a:xfrm>
            <a:off x="1303800" y="62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74EA7"/>
                </a:solidFill>
              </a:rPr>
              <a:t>Looking Ahead</a:t>
            </a:r>
            <a:endParaRPr>
              <a:solidFill>
                <a:srgbClr val="674EA7"/>
              </a:solidFill>
            </a:endParaRPr>
          </a:p>
        </p:txBody>
      </p:sp>
      <p:sp>
        <p:nvSpPr>
          <p:cNvPr id="392" name="Google Shape;392;p28"/>
          <p:cNvSpPr txBox="1"/>
          <p:nvPr>
            <p:ph idx="1" type="body"/>
          </p:nvPr>
        </p:nvSpPr>
        <p:spPr>
          <a:xfrm>
            <a:off x="1303800" y="576175"/>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Good luck!</a:t>
            </a:r>
            <a:endParaRPr sz="2000"/>
          </a:p>
          <a:p>
            <a:pPr indent="-355600" lvl="0" marL="457200" rtl="0" algn="l">
              <a:spcBef>
                <a:spcPts val="0"/>
              </a:spcBef>
              <a:spcAft>
                <a:spcPts val="0"/>
              </a:spcAft>
              <a:buSzPts val="2000"/>
              <a:buChar char="●"/>
            </a:pPr>
            <a:r>
              <a:rPr lang="en" sz="2000"/>
              <a:t>Tree Month will persist for all of April</a:t>
            </a:r>
            <a:endParaRPr sz="2000"/>
          </a:p>
          <a:p>
            <a:pPr indent="-355600" lvl="0" marL="457200" rtl="0" algn="l">
              <a:spcBef>
                <a:spcPts val="0"/>
              </a:spcBef>
              <a:spcAft>
                <a:spcPts val="0"/>
              </a:spcAft>
              <a:buSzPts val="2000"/>
              <a:buChar char="●"/>
            </a:pPr>
            <a:r>
              <a:rPr lang="en" sz="2000"/>
              <a:t>Next week: Min and Max Heaps</a:t>
            </a:r>
            <a:endParaRPr sz="2000"/>
          </a:p>
          <a:p>
            <a:pPr indent="0" lvl="0" marL="457200" rtl="0" algn="l">
              <a:spcBef>
                <a:spcPts val="1200"/>
              </a:spcBef>
              <a:spcAft>
                <a:spcPts val="1200"/>
              </a:spcAft>
              <a:buNone/>
            </a:pPr>
            <a:r>
              <a:t/>
            </a:r>
            <a:endParaRPr sz="2000"/>
          </a:p>
        </p:txBody>
      </p:sp>
      <p:pic>
        <p:nvPicPr>
          <p:cNvPr id="393" name="Google Shape;393;p28"/>
          <p:cNvPicPr preferRelativeResize="0"/>
          <p:nvPr/>
        </p:nvPicPr>
        <p:blipFill>
          <a:blip r:embed="rId3">
            <a:alphaModFix/>
          </a:blip>
          <a:stretch>
            <a:fillRect/>
          </a:stretch>
        </p:blipFill>
        <p:spPr>
          <a:xfrm>
            <a:off x="1047900" y="1897050"/>
            <a:ext cx="6905300" cy="2829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2"/>
                                        </p:tgtEl>
                                        <p:attrNameLst>
                                          <p:attrName>style.visibility</p:attrName>
                                        </p:attrNameLst>
                                      </p:cBhvr>
                                      <p:to>
                                        <p:strVal val="visible"/>
                                      </p:to>
                                    </p:set>
                                    <p:anim calcmode="lin" valueType="num">
                                      <p:cBhvr additive="base">
                                        <p:cTn dur="1"/>
                                        <p:tgtEl>
                                          <p:spTgt spid="3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week’s Tree Concept:</a:t>
            </a:r>
            <a:endParaRPr/>
          </a:p>
        </p:txBody>
      </p:sp>
      <p:sp>
        <p:nvSpPr>
          <p:cNvPr id="277" name="Google Shape;277;p14"/>
          <p:cNvSpPr txBox="1"/>
          <p:nvPr>
            <p:ph idx="1" type="body"/>
          </p:nvPr>
        </p:nvSpPr>
        <p:spPr>
          <a:xfrm>
            <a:off x="3085225" y="1186375"/>
            <a:ext cx="3839700" cy="903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3100"/>
              <a:t>BFS and DFS</a:t>
            </a:r>
            <a:endParaRPr sz="3100"/>
          </a:p>
        </p:txBody>
      </p:sp>
      <p:pic>
        <p:nvPicPr>
          <p:cNvPr id="278" name="Google Shape;278;p14"/>
          <p:cNvPicPr preferRelativeResize="0"/>
          <p:nvPr/>
        </p:nvPicPr>
        <p:blipFill rotWithShape="1">
          <a:blip r:embed="rId3">
            <a:alphaModFix/>
          </a:blip>
          <a:srcRect b="7424" l="0" r="1816" t="0"/>
          <a:stretch/>
        </p:blipFill>
        <p:spPr>
          <a:xfrm>
            <a:off x="0" y="1835050"/>
            <a:ext cx="9144000" cy="3308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1000"/>
                                        <p:tgtEl>
                                          <p:spTgt spid="27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5"/>
          <p:cNvSpPr txBox="1"/>
          <p:nvPr>
            <p:ph type="title"/>
          </p:nvPr>
        </p:nvSpPr>
        <p:spPr>
          <a:xfrm>
            <a:off x="1303800" y="2771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Review of Stacks and Queues</a:t>
            </a:r>
            <a:endParaRPr/>
          </a:p>
        </p:txBody>
      </p:sp>
      <p:sp>
        <p:nvSpPr>
          <p:cNvPr id="284" name="Google Shape;284;p15"/>
          <p:cNvSpPr txBox="1"/>
          <p:nvPr>
            <p:ph idx="1" type="body"/>
          </p:nvPr>
        </p:nvSpPr>
        <p:spPr>
          <a:xfrm>
            <a:off x="1303800" y="958650"/>
            <a:ext cx="7030500" cy="648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solidFill>
                  <a:srgbClr val="351C75"/>
                </a:solidFill>
              </a:rPr>
              <a:t>Stack:</a:t>
            </a:r>
            <a:r>
              <a:rPr lang="en" sz="2000"/>
              <a:t> Last In First Out (LIFO) methodology</a:t>
            </a:r>
            <a:endParaRPr sz="2000"/>
          </a:p>
          <a:p>
            <a:pPr indent="0" lvl="0" marL="0" rtl="0" algn="l">
              <a:spcBef>
                <a:spcPts val="1200"/>
              </a:spcBef>
              <a:spcAft>
                <a:spcPts val="1200"/>
              </a:spcAft>
              <a:buNone/>
            </a:pPr>
            <a:r>
              <a:t/>
            </a:r>
            <a:endParaRPr sz="2000"/>
          </a:p>
        </p:txBody>
      </p:sp>
      <p:sp>
        <p:nvSpPr>
          <p:cNvPr id="285" name="Google Shape;285;p15"/>
          <p:cNvSpPr txBox="1"/>
          <p:nvPr>
            <p:ph idx="1" type="body"/>
          </p:nvPr>
        </p:nvSpPr>
        <p:spPr>
          <a:xfrm>
            <a:off x="1303800" y="1499500"/>
            <a:ext cx="7030500" cy="648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solidFill>
                  <a:srgbClr val="351C75"/>
                </a:solidFill>
              </a:rPr>
              <a:t>Queue</a:t>
            </a:r>
            <a:r>
              <a:rPr b="1" lang="en" sz="2000">
                <a:solidFill>
                  <a:srgbClr val="351C75"/>
                </a:solidFill>
              </a:rPr>
              <a:t>:</a:t>
            </a:r>
            <a:r>
              <a:rPr lang="en" sz="2000"/>
              <a:t> First In First Out (FIFO) methodology</a:t>
            </a:r>
            <a:endParaRPr sz="2000"/>
          </a:p>
          <a:p>
            <a:pPr indent="0" lvl="0" marL="0" rtl="0" algn="l">
              <a:spcBef>
                <a:spcPts val="1200"/>
              </a:spcBef>
              <a:spcAft>
                <a:spcPts val="1200"/>
              </a:spcAft>
              <a:buNone/>
            </a:pPr>
            <a:r>
              <a:t/>
            </a:r>
            <a:endParaRPr sz="2000"/>
          </a:p>
        </p:txBody>
      </p:sp>
      <p:grpSp>
        <p:nvGrpSpPr>
          <p:cNvPr id="286" name="Google Shape;286;p15"/>
          <p:cNvGrpSpPr/>
          <p:nvPr/>
        </p:nvGrpSpPr>
        <p:grpSpPr>
          <a:xfrm>
            <a:off x="4706730" y="1969000"/>
            <a:ext cx="4197350" cy="3022100"/>
            <a:chOff x="4371905" y="2121400"/>
            <a:chExt cx="4197350" cy="3022100"/>
          </a:xfrm>
        </p:grpSpPr>
        <p:pic>
          <p:nvPicPr>
            <p:cNvPr id="287" name="Google Shape;287;p15"/>
            <p:cNvPicPr preferRelativeResize="0"/>
            <p:nvPr/>
          </p:nvPicPr>
          <p:blipFill>
            <a:blip r:embed="rId3">
              <a:alphaModFix/>
            </a:blip>
            <a:stretch>
              <a:fillRect/>
            </a:stretch>
          </p:blipFill>
          <p:spPr>
            <a:xfrm>
              <a:off x="4371905" y="2121400"/>
              <a:ext cx="4197350" cy="3022100"/>
            </a:xfrm>
            <a:prstGeom prst="rect">
              <a:avLst/>
            </a:prstGeom>
            <a:noFill/>
            <a:ln>
              <a:noFill/>
            </a:ln>
          </p:spPr>
        </p:pic>
        <p:sp>
          <p:nvSpPr>
            <p:cNvPr id="288" name="Google Shape;288;p15"/>
            <p:cNvSpPr txBox="1"/>
            <p:nvPr/>
          </p:nvSpPr>
          <p:spPr>
            <a:xfrm>
              <a:off x="6662150" y="2986975"/>
              <a:ext cx="8523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Nunito"/>
                  <a:ea typeface="Nunito"/>
                  <a:cs typeface="Nunito"/>
                  <a:sym typeface="Nunito"/>
                </a:rPr>
                <a:t>FRONT</a:t>
              </a:r>
              <a:endParaRPr b="1" sz="1300">
                <a:latin typeface="Nunito"/>
                <a:ea typeface="Nunito"/>
                <a:cs typeface="Nunito"/>
                <a:sym typeface="Nunito"/>
              </a:endParaRPr>
            </a:p>
          </p:txBody>
        </p:sp>
        <p:sp>
          <p:nvSpPr>
            <p:cNvPr id="289" name="Google Shape;289;p15"/>
            <p:cNvSpPr txBox="1"/>
            <p:nvPr/>
          </p:nvSpPr>
          <p:spPr>
            <a:xfrm>
              <a:off x="5103350" y="2986975"/>
              <a:ext cx="6564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Nunito"/>
                  <a:ea typeface="Nunito"/>
                  <a:cs typeface="Nunito"/>
                  <a:sym typeface="Nunito"/>
                </a:rPr>
                <a:t>REAR</a:t>
              </a:r>
              <a:endParaRPr b="1" sz="1300">
                <a:latin typeface="Nunito"/>
                <a:ea typeface="Nunito"/>
                <a:cs typeface="Nunito"/>
                <a:sym typeface="Nunito"/>
              </a:endParaRPr>
            </a:p>
          </p:txBody>
        </p:sp>
      </p:grpSp>
      <p:grpSp>
        <p:nvGrpSpPr>
          <p:cNvPr id="290" name="Google Shape;290;p15"/>
          <p:cNvGrpSpPr/>
          <p:nvPr/>
        </p:nvGrpSpPr>
        <p:grpSpPr>
          <a:xfrm>
            <a:off x="152400" y="2300500"/>
            <a:ext cx="3745614" cy="2690600"/>
            <a:chOff x="152400" y="2300500"/>
            <a:chExt cx="3745614" cy="2690600"/>
          </a:xfrm>
        </p:grpSpPr>
        <p:pic>
          <p:nvPicPr>
            <p:cNvPr id="291" name="Google Shape;291;p15"/>
            <p:cNvPicPr preferRelativeResize="0"/>
            <p:nvPr/>
          </p:nvPicPr>
          <p:blipFill>
            <a:blip r:embed="rId4">
              <a:alphaModFix/>
            </a:blip>
            <a:stretch>
              <a:fillRect/>
            </a:stretch>
          </p:blipFill>
          <p:spPr>
            <a:xfrm>
              <a:off x="152400" y="2300500"/>
              <a:ext cx="3745614" cy="2690599"/>
            </a:xfrm>
            <a:prstGeom prst="rect">
              <a:avLst/>
            </a:prstGeom>
            <a:noFill/>
            <a:ln>
              <a:noFill/>
            </a:ln>
          </p:spPr>
        </p:pic>
        <p:sp>
          <p:nvSpPr>
            <p:cNvPr id="292" name="Google Shape;292;p15"/>
            <p:cNvSpPr txBox="1"/>
            <p:nvPr/>
          </p:nvSpPr>
          <p:spPr>
            <a:xfrm>
              <a:off x="2483075" y="3192950"/>
              <a:ext cx="6564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Nunito"/>
                  <a:ea typeface="Nunito"/>
                  <a:cs typeface="Nunito"/>
                  <a:sym typeface="Nunito"/>
                </a:rPr>
                <a:t>TOP</a:t>
              </a:r>
              <a:endParaRPr b="1" sz="1300">
                <a:latin typeface="Nunito"/>
                <a:ea typeface="Nunito"/>
                <a:cs typeface="Nunito"/>
                <a:sym typeface="Nunito"/>
              </a:endParaRPr>
            </a:p>
          </p:txBody>
        </p:sp>
        <p:sp>
          <p:nvSpPr>
            <p:cNvPr id="293" name="Google Shape;293;p15"/>
            <p:cNvSpPr txBox="1"/>
            <p:nvPr/>
          </p:nvSpPr>
          <p:spPr>
            <a:xfrm>
              <a:off x="2483075" y="4656300"/>
              <a:ext cx="9726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Nunito"/>
                  <a:ea typeface="Nunito"/>
                  <a:cs typeface="Nunito"/>
                  <a:sym typeface="Nunito"/>
                </a:rPr>
                <a:t>BOTTOM</a:t>
              </a:r>
              <a:endParaRPr b="1" sz="1300">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6"/>
          <p:cNvSpPr txBox="1"/>
          <p:nvPr>
            <p:ph type="title"/>
          </p:nvPr>
        </p:nvSpPr>
        <p:spPr>
          <a:xfrm>
            <a:off x="129040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to BFS and DFS</a:t>
            </a:r>
            <a:endParaRPr/>
          </a:p>
        </p:txBody>
      </p:sp>
      <p:sp>
        <p:nvSpPr>
          <p:cNvPr id="299" name="Google Shape;299;p16"/>
          <p:cNvSpPr txBox="1"/>
          <p:nvPr>
            <p:ph idx="1" type="body"/>
          </p:nvPr>
        </p:nvSpPr>
        <p:spPr>
          <a:xfrm>
            <a:off x="1156450" y="1247950"/>
            <a:ext cx="7030500" cy="99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Both are </a:t>
            </a:r>
            <a:r>
              <a:rPr i="1" lang="en" sz="2000"/>
              <a:t>traversal algorithms </a:t>
            </a:r>
            <a:r>
              <a:rPr lang="en" sz="2000"/>
              <a:t>to iterate over Nodes in a graph (in our case, Trees)</a:t>
            </a:r>
            <a:endParaRPr sz="2000"/>
          </a:p>
        </p:txBody>
      </p:sp>
      <p:sp>
        <p:nvSpPr>
          <p:cNvPr id="300" name="Google Shape;300;p16"/>
          <p:cNvSpPr txBox="1"/>
          <p:nvPr>
            <p:ph idx="1" type="body"/>
          </p:nvPr>
        </p:nvSpPr>
        <p:spPr>
          <a:xfrm>
            <a:off x="1156450" y="2072100"/>
            <a:ext cx="7030500" cy="99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Either is typically implemented when we want to find a specific Node in a graph or visit all Nodes (traversal)</a:t>
            </a:r>
            <a:endParaRPr sz="2000"/>
          </a:p>
        </p:txBody>
      </p:sp>
      <p:sp>
        <p:nvSpPr>
          <p:cNvPr id="301" name="Google Shape;301;p16"/>
          <p:cNvSpPr txBox="1"/>
          <p:nvPr>
            <p:ph idx="1" type="body"/>
          </p:nvPr>
        </p:nvSpPr>
        <p:spPr>
          <a:xfrm>
            <a:off x="1156450" y="439250"/>
            <a:ext cx="7030500" cy="900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lang="en" sz="2000">
                <a:solidFill>
                  <a:srgbClr val="351C75"/>
                </a:solidFill>
              </a:rPr>
              <a:t>BFS</a:t>
            </a:r>
            <a:r>
              <a:rPr lang="en" sz="2000">
                <a:solidFill>
                  <a:srgbClr val="351C75"/>
                </a:solidFill>
              </a:rPr>
              <a:t> </a:t>
            </a:r>
            <a:r>
              <a:rPr lang="en" sz="2000"/>
              <a:t>= Breadth-First Search (Left to Right)</a:t>
            </a:r>
            <a:r>
              <a:rPr i="1" lang="en" sz="2000"/>
              <a:t>[Simplified]</a:t>
            </a:r>
            <a:endParaRPr i="1" sz="2000"/>
          </a:p>
          <a:p>
            <a:pPr indent="-355600" lvl="0" marL="457200" rtl="0" algn="l">
              <a:spcBef>
                <a:spcPts val="0"/>
              </a:spcBef>
              <a:spcAft>
                <a:spcPts val="0"/>
              </a:spcAft>
              <a:buSzPts val="2000"/>
              <a:buChar char="●"/>
            </a:pPr>
            <a:r>
              <a:rPr b="1" lang="en" sz="2000">
                <a:solidFill>
                  <a:srgbClr val="351C75"/>
                </a:solidFill>
              </a:rPr>
              <a:t>DFS</a:t>
            </a:r>
            <a:r>
              <a:rPr lang="en" sz="2000"/>
              <a:t> = Depth-First Search (Up and Down)</a:t>
            </a:r>
            <a:r>
              <a:rPr i="1" lang="en" sz="2000"/>
              <a:t>[Simplified]</a:t>
            </a:r>
            <a:endParaRPr sz="2000"/>
          </a:p>
        </p:txBody>
      </p:sp>
      <p:pic>
        <p:nvPicPr>
          <p:cNvPr id="302" name="Google Shape;302;p16"/>
          <p:cNvPicPr preferRelativeResize="0"/>
          <p:nvPr/>
        </p:nvPicPr>
        <p:blipFill>
          <a:blip r:embed="rId3">
            <a:alphaModFix/>
          </a:blip>
          <a:stretch>
            <a:fillRect/>
          </a:stretch>
        </p:blipFill>
        <p:spPr>
          <a:xfrm>
            <a:off x="0" y="2862150"/>
            <a:ext cx="9143999" cy="2281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1000"/>
                                        <p:tgtEl>
                                          <p:spTgt spid="30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1000"/>
                                        <p:tgtEl>
                                          <p:spTgt spid="29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0"/>
                                        </p:tgtEl>
                                        <p:attrNameLst>
                                          <p:attrName>style.visibility</p:attrName>
                                        </p:attrNameLst>
                                      </p:cBhvr>
                                      <p:to>
                                        <p:strVal val="visible"/>
                                      </p:to>
                                    </p:set>
                                    <p:anim calcmode="lin" valueType="num">
                                      <p:cBhvr additive="base">
                                        <p:cTn dur="1000"/>
                                        <p:tgtEl>
                                          <p:spTgt spid="30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1000"/>
                                        <p:tgtEl>
                                          <p:spTgt spid="30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17"/>
          <p:cNvPicPr preferRelativeResize="0"/>
          <p:nvPr/>
        </p:nvPicPr>
        <p:blipFill>
          <a:blip r:embed="rId3">
            <a:alphaModFix/>
          </a:blip>
          <a:stretch>
            <a:fillRect/>
          </a:stretch>
        </p:blipFill>
        <p:spPr>
          <a:xfrm>
            <a:off x="6599700" y="3017850"/>
            <a:ext cx="2544300" cy="2084150"/>
          </a:xfrm>
          <a:prstGeom prst="rect">
            <a:avLst/>
          </a:prstGeom>
          <a:noFill/>
          <a:ln>
            <a:noFill/>
          </a:ln>
        </p:spPr>
      </p:pic>
      <p:pic>
        <p:nvPicPr>
          <p:cNvPr id="308" name="Google Shape;308;p17"/>
          <p:cNvPicPr preferRelativeResize="0"/>
          <p:nvPr/>
        </p:nvPicPr>
        <p:blipFill>
          <a:blip r:embed="rId4">
            <a:alphaModFix/>
          </a:blip>
          <a:stretch>
            <a:fillRect/>
          </a:stretch>
        </p:blipFill>
        <p:spPr>
          <a:xfrm>
            <a:off x="0" y="3062663"/>
            <a:ext cx="2544307" cy="2138075"/>
          </a:xfrm>
          <a:prstGeom prst="rect">
            <a:avLst/>
          </a:prstGeom>
          <a:noFill/>
          <a:ln>
            <a:noFill/>
          </a:ln>
        </p:spPr>
      </p:pic>
      <p:pic>
        <p:nvPicPr>
          <p:cNvPr id="309" name="Google Shape;309;p17"/>
          <p:cNvPicPr preferRelativeResize="0"/>
          <p:nvPr/>
        </p:nvPicPr>
        <p:blipFill rotWithShape="1">
          <a:blip r:embed="rId5">
            <a:alphaModFix/>
          </a:blip>
          <a:srcRect b="4396" l="0" r="0" t="8880"/>
          <a:stretch/>
        </p:blipFill>
        <p:spPr>
          <a:xfrm>
            <a:off x="5232875" y="343600"/>
            <a:ext cx="3831350" cy="2719075"/>
          </a:xfrm>
          <a:prstGeom prst="rect">
            <a:avLst/>
          </a:prstGeom>
          <a:noFill/>
          <a:ln>
            <a:noFill/>
          </a:ln>
        </p:spPr>
      </p:pic>
      <p:pic>
        <p:nvPicPr>
          <p:cNvPr id="310" name="Google Shape;310;p17"/>
          <p:cNvPicPr preferRelativeResize="0"/>
          <p:nvPr/>
        </p:nvPicPr>
        <p:blipFill rotWithShape="1">
          <a:blip r:embed="rId6">
            <a:alphaModFix/>
          </a:blip>
          <a:srcRect b="4396" l="0" r="0" t="8880"/>
          <a:stretch/>
        </p:blipFill>
        <p:spPr>
          <a:xfrm>
            <a:off x="415250" y="455401"/>
            <a:ext cx="3831352" cy="2719100"/>
          </a:xfrm>
          <a:prstGeom prst="rect">
            <a:avLst/>
          </a:prstGeom>
          <a:noFill/>
          <a:ln>
            <a:noFill/>
          </a:ln>
        </p:spPr>
      </p:pic>
      <p:sp>
        <p:nvSpPr>
          <p:cNvPr id="311" name="Google Shape;311;p17"/>
          <p:cNvSpPr txBox="1"/>
          <p:nvPr/>
        </p:nvSpPr>
        <p:spPr>
          <a:xfrm>
            <a:off x="1915425" y="0"/>
            <a:ext cx="7233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351C75"/>
                </a:solidFill>
                <a:latin typeface="Nunito"/>
                <a:ea typeface="Nunito"/>
                <a:cs typeface="Nunito"/>
                <a:sym typeface="Nunito"/>
              </a:rPr>
              <a:t>BFS</a:t>
            </a:r>
            <a:endParaRPr b="1" sz="2000">
              <a:solidFill>
                <a:srgbClr val="351C75"/>
              </a:solidFill>
              <a:latin typeface="Nunito"/>
              <a:ea typeface="Nunito"/>
              <a:cs typeface="Nunito"/>
              <a:sym typeface="Nunito"/>
            </a:endParaRPr>
          </a:p>
        </p:txBody>
      </p:sp>
      <p:sp>
        <p:nvSpPr>
          <p:cNvPr id="312" name="Google Shape;312;p17"/>
          <p:cNvSpPr txBox="1"/>
          <p:nvPr/>
        </p:nvSpPr>
        <p:spPr>
          <a:xfrm>
            <a:off x="6733025" y="0"/>
            <a:ext cx="7233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351C75"/>
                </a:solidFill>
                <a:latin typeface="Nunito"/>
                <a:ea typeface="Nunito"/>
                <a:cs typeface="Nunito"/>
                <a:sym typeface="Nunito"/>
              </a:rPr>
              <a:t>D</a:t>
            </a:r>
            <a:r>
              <a:rPr b="1" lang="en" sz="2000">
                <a:solidFill>
                  <a:srgbClr val="351C75"/>
                </a:solidFill>
                <a:latin typeface="Nunito"/>
                <a:ea typeface="Nunito"/>
                <a:cs typeface="Nunito"/>
                <a:sym typeface="Nunito"/>
              </a:rPr>
              <a:t>FS</a:t>
            </a:r>
            <a:endParaRPr b="1" sz="2000">
              <a:solidFill>
                <a:srgbClr val="351C75"/>
              </a:solidFill>
              <a:latin typeface="Nunito"/>
              <a:ea typeface="Nunito"/>
              <a:cs typeface="Nunito"/>
              <a:sym typeface="Nunito"/>
            </a:endParaRPr>
          </a:p>
        </p:txBody>
      </p:sp>
      <p:pic>
        <p:nvPicPr>
          <p:cNvPr id="313" name="Google Shape;313;p17"/>
          <p:cNvPicPr preferRelativeResize="0"/>
          <p:nvPr/>
        </p:nvPicPr>
        <p:blipFill rotWithShape="1">
          <a:blip r:embed="rId7">
            <a:alphaModFix/>
          </a:blip>
          <a:srcRect b="0" l="0" r="52919" t="10992"/>
          <a:stretch/>
        </p:blipFill>
        <p:spPr>
          <a:xfrm>
            <a:off x="4835300" y="3223225"/>
            <a:ext cx="2045050" cy="1817000"/>
          </a:xfrm>
          <a:prstGeom prst="rect">
            <a:avLst/>
          </a:prstGeom>
          <a:noFill/>
          <a:ln>
            <a:noFill/>
          </a:ln>
        </p:spPr>
      </p:pic>
      <p:pic>
        <p:nvPicPr>
          <p:cNvPr id="314" name="Google Shape;314;p17"/>
          <p:cNvPicPr preferRelativeResize="0"/>
          <p:nvPr/>
        </p:nvPicPr>
        <p:blipFill rotWithShape="1">
          <a:blip r:embed="rId7">
            <a:alphaModFix/>
          </a:blip>
          <a:srcRect b="0" l="52919" r="0" t="10992"/>
          <a:stretch/>
        </p:blipFill>
        <p:spPr>
          <a:xfrm>
            <a:off x="2384775" y="3223213"/>
            <a:ext cx="1861826" cy="181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BFS and Queues</a:t>
            </a:r>
            <a:endParaRPr/>
          </a:p>
        </p:txBody>
      </p:sp>
      <p:sp>
        <p:nvSpPr>
          <p:cNvPr id="320" name="Google Shape;320;p18"/>
          <p:cNvSpPr txBox="1"/>
          <p:nvPr>
            <p:ph idx="1" type="body"/>
          </p:nvPr>
        </p:nvSpPr>
        <p:spPr>
          <a:xfrm>
            <a:off x="1196650" y="1293550"/>
            <a:ext cx="7030500" cy="1197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In BFS, all Nodes of a Level are visited before any Node of the descending Level (recall from the previous presentation)</a:t>
            </a:r>
            <a:endParaRPr sz="2000"/>
          </a:p>
        </p:txBody>
      </p:sp>
      <p:sp>
        <p:nvSpPr>
          <p:cNvPr id="321" name="Google Shape;321;p18"/>
          <p:cNvSpPr txBox="1"/>
          <p:nvPr>
            <p:ph idx="1" type="body"/>
          </p:nvPr>
        </p:nvSpPr>
        <p:spPr>
          <a:xfrm>
            <a:off x="1196650" y="2571750"/>
            <a:ext cx="7030500" cy="1197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Logically then, it makes sense to store Nodes in Queueing order, because:</a:t>
            </a:r>
            <a:endParaRPr sz="2000"/>
          </a:p>
        </p:txBody>
      </p:sp>
      <p:sp>
        <p:nvSpPr>
          <p:cNvPr id="322" name="Google Shape;322;p18"/>
          <p:cNvSpPr txBox="1"/>
          <p:nvPr>
            <p:ph idx="1" type="body"/>
          </p:nvPr>
        </p:nvSpPr>
        <p:spPr>
          <a:xfrm>
            <a:off x="1196650" y="3513775"/>
            <a:ext cx="7030500" cy="99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Queues will store index </a:t>
            </a:r>
            <a:r>
              <a:rPr lang="en" sz="2000"/>
              <a:t>integrity</a:t>
            </a:r>
            <a:r>
              <a:rPr lang="en" sz="2000"/>
              <a:t> while traversing Nodes per Level (by breadth, in other words)</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1000"/>
                                        <p:tgtEl>
                                          <p:spTgt spid="32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1"/>
                                        </p:tgtEl>
                                        <p:attrNameLst>
                                          <p:attrName>style.visibility</p:attrName>
                                        </p:attrNameLst>
                                      </p:cBhvr>
                                      <p:to>
                                        <p:strVal val="visible"/>
                                      </p:to>
                                    </p:set>
                                    <p:anim calcmode="lin" valueType="num">
                                      <p:cBhvr additive="base">
                                        <p:cTn dur="1000"/>
                                        <p:tgtEl>
                                          <p:spTgt spid="32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1000"/>
                                        <p:tgtEl>
                                          <p:spTgt spid="32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descr="Breadth-first search in 4 minutes. &#10;&#10;Code: https://github.com/msambol/dsa/blob/master/search/breadth_first_search.py&#10;&#10;Sources: &#10;1. Introduction To Algorithms, Third Edition (CLRS) [https://www.amazon.com/Introduction-Algorithms-3rd-MIT-Press/dp/0262033844]&#10;2. https://en.wikipedia.org/wiki/Breadth-first_search&#10;&#10;LinkedIn: https://www.linkedin.com/in/michael-sambol" id="327" name="Google Shape;327;p19" title="Breadth-first search in 4 minutes">
            <a:hlinkClick r:id="rId3"/>
          </p:cNvPr>
          <p:cNvPicPr preferRelativeResize="0"/>
          <p:nvPr/>
        </p:nvPicPr>
        <p:blipFill>
          <a:blip r:embed="rId4">
            <a:alphaModFix/>
          </a:blip>
          <a:stretch>
            <a:fillRect/>
          </a:stretch>
        </p:blipFill>
        <p:spPr>
          <a:xfrm>
            <a:off x="174425" y="98800"/>
            <a:ext cx="8795150" cy="477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0"/>
          <p:cNvSpPr txBox="1"/>
          <p:nvPr>
            <p:ph type="title"/>
          </p:nvPr>
        </p:nvSpPr>
        <p:spPr>
          <a:xfrm>
            <a:off x="1303800" y="156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BFS Implementation:</a:t>
            </a:r>
            <a:endParaRPr/>
          </a:p>
        </p:txBody>
      </p:sp>
      <p:sp>
        <p:nvSpPr>
          <p:cNvPr id="333" name="Google Shape;333;p20"/>
          <p:cNvSpPr txBox="1"/>
          <p:nvPr>
            <p:ph idx="1" type="body"/>
          </p:nvPr>
        </p:nvSpPr>
        <p:spPr>
          <a:xfrm>
            <a:off x="1303800" y="717575"/>
            <a:ext cx="7030500" cy="581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BFS is only </a:t>
            </a:r>
            <a:r>
              <a:rPr lang="en" sz="2000"/>
              <a:t>concerned</a:t>
            </a:r>
            <a:r>
              <a:rPr lang="en" sz="2000"/>
              <a:t> with per-Level indexing</a:t>
            </a:r>
            <a:endParaRPr sz="2000"/>
          </a:p>
        </p:txBody>
      </p:sp>
      <p:sp>
        <p:nvSpPr>
          <p:cNvPr id="334" name="Google Shape;334;p20"/>
          <p:cNvSpPr txBox="1"/>
          <p:nvPr>
            <p:ph idx="1" type="body"/>
          </p:nvPr>
        </p:nvSpPr>
        <p:spPr>
          <a:xfrm>
            <a:off x="1303800" y="1155875"/>
            <a:ext cx="7030500" cy="1232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Thus, when we reach the rightmost Node of any Level, we must deque our entire queue to keep the traversal order accurate (this becomes our “visited” list)</a:t>
            </a:r>
            <a:endParaRPr sz="2000"/>
          </a:p>
        </p:txBody>
      </p:sp>
      <p:sp>
        <p:nvSpPr>
          <p:cNvPr id="335" name="Google Shape;335;p20"/>
          <p:cNvSpPr txBox="1"/>
          <p:nvPr>
            <p:ph idx="1" type="body"/>
          </p:nvPr>
        </p:nvSpPr>
        <p:spPr>
          <a:xfrm>
            <a:off x="1303800" y="2330550"/>
            <a:ext cx="7030500" cy="1232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Therefore, by the FIFO nature of Queues, we remove the leftmost Node of the current Level up until we remove our rightmost Node</a:t>
            </a:r>
            <a:endParaRPr sz="2000"/>
          </a:p>
        </p:txBody>
      </p:sp>
      <p:sp>
        <p:nvSpPr>
          <p:cNvPr id="336" name="Google Shape;336;p20"/>
          <p:cNvSpPr txBox="1"/>
          <p:nvPr>
            <p:ph idx="1" type="body"/>
          </p:nvPr>
        </p:nvSpPr>
        <p:spPr>
          <a:xfrm>
            <a:off x="1303800" y="3455800"/>
            <a:ext cx="7030500" cy="1687800"/>
          </a:xfrm>
          <a:prstGeom prst="rect">
            <a:avLst/>
          </a:prstGeom>
        </p:spPr>
        <p:txBody>
          <a:bodyPr anchorCtr="0" anchor="t" bIns="91425" lIns="91425" spcFirstLastPara="1" rIns="91425" wrap="square" tIns="91425">
            <a:normAutofit lnSpcReduction="20000"/>
          </a:bodyPr>
          <a:lstStyle/>
          <a:p>
            <a:pPr indent="-355600" lvl="0" marL="457200" rtl="0" algn="l">
              <a:spcBef>
                <a:spcPts val="0"/>
              </a:spcBef>
              <a:spcAft>
                <a:spcPts val="0"/>
              </a:spcAft>
              <a:buSzPts val="2000"/>
              <a:buChar char="●"/>
            </a:pPr>
            <a:r>
              <a:rPr lang="en" sz="2000"/>
              <a:t>Then, we begin again at the new Level, adding the leftmost Node first. Once we reach the rightmost Node, our leftmost Node will be at the very front of the Queue, and as such, will be </a:t>
            </a:r>
            <a:r>
              <a:rPr lang="en" sz="2000"/>
              <a:t>dequeued</a:t>
            </a:r>
            <a:r>
              <a:rPr lang="en" sz="2000"/>
              <a:t> first </a:t>
            </a:r>
            <a:r>
              <a:rPr i="1" lang="en" sz="2000"/>
              <a:t>(remember: FIFO) </a:t>
            </a:r>
            <a:endParaRPr i="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1"/>
                                        <p:tgtEl>
                                          <p:spTgt spid="33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4"/>
                                        </p:tgtEl>
                                        <p:attrNameLst>
                                          <p:attrName>style.visibility</p:attrName>
                                        </p:attrNameLst>
                                      </p:cBhvr>
                                      <p:to>
                                        <p:strVal val="visible"/>
                                      </p:to>
                                    </p:set>
                                    <p:anim calcmode="lin" valueType="num">
                                      <p:cBhvr additive="base">
                                        <p:cTn dur="1"/>
                                        <p:tgtEl>
                                          <p:spTgt spid="33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1000"/>
                                        <p:tgtEl>
                                          <p:spTgt spid="33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6"/>
                                        </p:tgtEl>
                                        <p:attrNameLst>
                                          <p:attrName>style.visibility</p:attrName>
                                        </p:attrNameLst>
                                      </p:cBhvr>
                                      <p:to>
                                        <p:strVal val="visible"/>
                                      </p:to>
                                    </p:set>
                                    <p:anim calcmode="lin" valueType="num">
                                      <p:cBhvr additive="base">
                                        <p:cTn dur="1000"/>
                                        <p:tgtEl>
                                          <p:spTgt spid="3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42" name="Google Shape;342;p2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3" name="Google Shape;343;p21"/>
          <p:cNvPicPr preferRelativeResize="0"/>
          <p:nvPr/>
        </p:nvPicPr>
        <p:blipFill>
          <a:blip r:embed="rId3">
            <a:alphaModFix/>
          </a:blip>
          <a:stretch>
            <a:fillRect/>
          </a:stretch>
        </p:blipFill>
        <p:spPr>
          <a:xfrm>
            <a:off x="0" y="0"/>
            <a:ext cx="9144000" cy="52104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FCD9F0"/>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